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488" y="48"/>
      </p:cViewPr>
      <p:guideLst>
        <p:guide orient="horz" pos="2160"/>
        <p:guide pos="3840"/>
        <p:guide orient="horz" pos="39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C3787-D225-4F78-8E71-4DD8FC1EC8F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B2D29-8AC0-4FB1-933D-AD24ECC43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E625E-096F-494B-B7CE-A49E276A3A3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2C895-EB1C-4157-9E46-0DF3298B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3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8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C83B-A171-45B9-8737-38F13C7EDE59}" type="datetime1">
              <a:rPr lang="en-US" smtClean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9854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029CB-6FA3-446E-A110-D2813C1E9827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D3BD-06C7-4003-853A-BACBED66B806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 descr="An empty placeholder to add an image. Click on the placeholder and select the image that you wish to add"/>
          <p:cNvSpPr>
            <a:spLocks noGrp="1"/>
          </p:cNvSpPr>
          <p:nvPr>
            <p:ph type="pic" sz="quarter" idx="13" hasCustomPrompt="1"/>
          </p:nvPr>
        </p:nvSpPr>
        <p:spPr>
          <a:xfrm>
            <a:off x="1195939" y="2695635"/>
            <a:ext cx="4414838" cy="3551578"/>
          </a:xfrm>
        </p:spPr>
        <p:txBody>
          <a:bodyPr/>
          <a:lstStyle>
            <a:lvl1pPr marL="68580" indent="0">
              <a:buNone/>
              <a:defRPr/>
            </a:lvl1pPr>
          </a:lstStyle>
          <a:p>
            <a:r>
              <a:rPr lang="en-US" dirty="0"/>
              <a:t>Insert product photo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0CDC2EA-68D5-49CB-B84A-B093AE536084}" type="datetime1">
              <a:rPr lang="en-US" smtClean="0"/>
              <a:t>3/27/2023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DD53-D869-4C2F-952F-2E92D15C60E9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7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B841-45DA-BAC7-4472CF51CBD6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0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DE07-334C-4F6A-ACF8-B05A5229AF1B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8ED4-E250-44A7-A2CC-7692068309E1}" type="datetime1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4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4A0-9574-46F3-8DF5-A6C17699D90B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3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B3C3-DF85-4064-A4A7-691AA23CA6C4}" type="datetime1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C365-9C59-4C11-BE8B-70F4BE30A353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5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3496-AF02-4DFE-978A-49BE1E7FDBA0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0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FC83B-A171-45B9-8737-38F13C7EDE59}" type="datetime1">
              <a:rPr lang="en-US" smtClean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COMPANY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864" userDrawn="1">
          <p15:clr>
            <a:srgbClr val="F26B43"/>
          </p15:clr>
        </p15:guide>
        <p15:guide id="4" pos="67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5898" y="2085860"/>
            <a:ext cx="5076316" cy="170216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Qualifying for Employment Program (Q4E)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3848" y="3511749"/>
            <a:ext cx="2138244" cy="556387"/>
          </a:xfrm>
        </p:spPr>
        <p:txBody>
          <a:bodyPr/>
          <a:lstStyle/>
          <a:p>
            <a:r>
              <a:rPr lang="en-US" dirty="0"/>
              <a:t>Application Form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4CCD4B4-1A54-4008-9DDD-B525AE1D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98775" y="6039293"/>
            <a:ext cx="1884927" cy="558125"/>
          </a:xfrm>
        </p:spPr>
        <p:txBody>
          <a:bodyPr/>
          <a:lstStyle/>
          <a:p>
            <a:fld id="{F9E50427-5A2C-4889-BACB-ED059417B595}" type="datetime1">
              <a:rPr lang="en-US" smtClean="0"/>
              <a:t>3/27/2023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58AF0B-A80A-48FC-98EC-353B6A598127}"/>
              </a:ext>
            </a:extLst>
          </p:cNvPr>
          <p:cNvSpPr/>
          <p:nvPr/>
        </p:nvSpPr>
        <p:spPr>
          <a:xfrm>
            <a:off x="5922335" y="2596153"/>
            <a:ext cx="5921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Applicant Name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656D9C-1C90-442B-927D-3EC8E6AE2C8C}"/>
              </a:ext>
            </a:extLst>
          </p:cNvPr>
          <p:cNvSpPr/>
          <p:nvPr/>
        </p:nvSpPr>
        <p:spPr>
          <a:xfrm>
            <a:off x="356921" y="4335385"/>
            <a:ext cx="697495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Submit To:</a:t>
            </a: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Information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Technology Development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Agency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ITIDA)| </a:t>
            </a:r>
          </a:p>
          <a:p>
            <a:pPr algn="ctr"/>
            <a:r>
              <a:rPr 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gypt </a:t>
            </a:r>
            <a:r>
              <a:rPr 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akes </a:t>
            </a:r>
            <a:r>
              <a:rPr 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lectronics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430679" y="865851"/>
            <a:ext cx="2693002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58AF0B-A80A-48FC-98EC-353B6A598127}"/>
              </a:ext>
            </a:extLst>
          </p:cNvPr>
          <p:cNvSpPr/>
          <p:nvPr/>
        </p:nvSpPr>
        <p:spPr>
          <a:xfrm>
            <a:off x="7610578" y="1061441"/>
            <a:ext cx="23332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Company Logo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929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19794D-B28E-43AC-8F32-8EB9683A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DD53-D869-4C2F-952F-2E92D15C60E9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1E0602-2A74-4D6A-A3BB-77F82031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8668B-664B-4194-9801-4332AD63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10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E1CFB4-F5EE-4325-8863-1260080D6BB1}"/>
              </a:ext>
            </a:extLst>
          </p:cNvPr>
          <p:cNvSpPr/>
          <p:nvPr/>
        </p:nvSpPr>
        <p:spPr>
          <a:xfrm>
            <a:off x="4175444" y="2967335"/>
            <a:ext cx="3841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61666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lvl="0" indent="-857250">
              <a:buFont typeface="+mj-lt"/>
              <a:buAutoNum type="romanUcPeriod"/>
            </a:pPr>
            <a:r>
              <a:rPr lang="en-US" b="1" dirty="0"/>
              <a:t>Applicant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2600" dirty="0"/>
              <a:t>Give introduction about the company including but not limited to: </a:t>
            </a:r>
          </a:p>
          <a:p>
            <a:pPr lvl="1"/>
            <a:r>
              <a:rPr lang="en-US" sz="2400" dirty="0"/>
              <a:t>Establishment date, current staff.</a:t>
            </a:r>
          </a:p>
          <a:p>
            <a:pPr lvl="1"/>
            <a:r>
              <a:rPr lang="en-US" sz="2400" dirty="0"/>
              <a:t>Work scope and technical depth in design, development, and production of semiconductors and embedded systems</a:t>
            </a:r>
          </a:p>
          <a:p>
            <a:pPr lvl="1"/>
            <a:r>
              <a:rPr lang="en-US" sz="2400" dirty="0"/>
              <a:t>Exporting capability</a:t>
            </a:r>
          </a:p>
          <a:p>
            <a:pPr lvl="1"/>
            <a:r>
              <a:rPr lang="en-US" sz="2400" dirty="0"/>
              <a:t>Training capability and track record if any</a:t>
            </a:r>
          </a:p>
          <a:p>
            <a:pPr lvl="1"/>
            <a:r>
              <a:rPr lang="en-US" sz="2400" dirty="0"/>
              <a:t>Local or overseas expanding to Egypt.</a:t>
            </a:r>
          </a:p>
          <a:p>
            <a:pPr lvl="1"/>
            <a:r>
              <a:rPr lang="en-US" sz="2400" dirty="0"/>
              <a:t>Target establishment date if overseas company expanding to Egypt.</a:t>
            </a:r>
          </a:p>
          <a:p>
            <a:pPr marL="365760" lvl="1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sz="2600" dirty="0"/>
              <a:t>Give above info about each consortium member if Applicant is representing a consortium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EECA0-B6F6-463E-8D14-AC65DD25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DFC29-DA99-4EDC-B1D8-37AB9576C566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D48DD-3B54-4B10-8E8F-D2FE2D0C5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D65C3-798F-4BD2-A0C4-78B28692C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Training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5715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Target number of trainees.</a:t>
            </a:r>
          </a:p>
          <a:p>
            <a:pPr lvl="0"/>
            <a:r>
              <a:rPr lang="en-US" sz="2400" dirty="0"/>
              <a:t>Target employment percentage.</a:t>
            </a:r>
          </a:p>
          <a:p>
            <a:pPr lvl="0"/>
            <a:r>
              <a:rPr lang="en-US" sz="2400" dirty="0"/>
              <a:t>Target starting and end dates for training delivery.</a:t>
            </a:r>
          </a:p>
          <a:p>
            <a:pPr lvl="0"/>
            <a:r>
              <a:rPr lang="en-US" sz="2400" dirty="0"/>
              <a:t>Target starting and end dates for trainees’ employment.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FB3D7-8ABD-4730-8134-15C7FF3B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6EFD-E1AA-478B-9D9E-E7EF612D2720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8E076-E773-499D-876C-5E3DB1590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A80A8-8118-488E-8709-E0741F48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6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lvl="0" indent="-857250">
              <a:buFont typeface="+mj-lt"/>
              <a:buAutoNum type="romanUcPeriod" startAt="2"/>
            </a:pPr>
            <a:r>
              <a:rPr lang="en-US" b="1" dirty="0"/>
              <a:t>Talent Qualification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690" y="1690688"/>
            <a:ext cx="11098619" cy="435133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000" b="1" dirty="0"/>
              <a:t>Give a detailed description about Talent Qualification Path including</a:t>
            </a:r>
          </a:p>
          <a:p>
            <a:pPr lvl="0"/>
            <a:r>
              <a:rPr lang="en-US" sz="2000" dirty="0"/>
              <a:t>Partition qualification path as appropriate into phases, tracks, and modules.  (use charts and tables)</a:t>
            </a:r>
          </a:p>
          <a:p>
            <a:pPr lvl="0"/>
            <a:r>
              <a:rPr lang="en-US" sz="2000" dirty="0"/>
              <a:t>Provide brief description for each path component. </a:t>
            </a:r>
          </a:p>
          <a:p>
            <a:pPr lvl="0"/>
            <a:r>
              <a:rPr lang="en-US" sz="2000" dirty="0"/>
              <a:t>Give number of hours for whole path and for each path component. </a:t>
            </a:r>
          </a:p>
          <a:p>
            <a:pPr lvl="0"/>
            <a:r>
              <a:rPr lang="en-US" sz="2000" dirty="0"/>
              <a:t>Classify path components using keywords as General, Specialized, Introductory, Intermediate, Advanced, Company Specific, On-Job.</a:t>
            </a:r>
          </a:p>
          <a:p>
            <a:pPr lvl="0"/>
            <a:r>
              <a:rPr lang="en-US" sz="2000" dirty="0"/>
              <a:t>Indicate presence of international/local certifications, exams, projects, and labs, if any, for various path components.</a:t>
            </a:r>
          </a:p>
          <a:p>
            <a:pPr lvl="0"/>
            <a:r>
              <a:rPr lang="en-US" sz="2000" dirty="0"/>
              <a:t>Give trainee’s entry qualifications and completion requirements for whole path and for each path phase/track.</a:t>
            </a:r>
          </a:p>
          <a:p>
            <a:pPr lvl="0"/>
            <a:r>
              <a:rPr lang="en-US" sz="2000" dirty="0"/>
              <a:t>Indicate the online-onsite percentage for each track/module.</a:t>
            </a:r>
          </a:p>
          <a:p>
            <a:pPr lvl="0"/>
            <a:r>
              <a:rPr lang="en-US" sz="2000" dirty="0"/>
              <a:t>Use the technical terms given below, as appropriate, to describe path components and the corresponding job profiles.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BACC4-7A5E-492D-B34B-6127C40B6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CF28-5A79-4CD9-BE9A-F125FD3A40BE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40A44-13CF-46AC-8E94-2B360A0A4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9B441-A692-4BD3-AF9C-78CB91EEC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lvl="0" indent="-857250">
              <a:buFont typeface="+mj-lt"/>
              <a:buAutoNum type="romanUcPeriod" startAt="3"/>
            </a:pPr>
            <a:r>
              <a:rPr lang="en-US" b="1" dirty="0"/>
              <a:t>Training and Employment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/>
              <a:t>Provide the below </a:t>
            </a:r>
          </a:p>
          <a:p>
            <a:pPr lvl="1"/>
            <a:r>
              <a:rPr lang="en-US" dirty="0"/>
              <a:t>Indicate the job profiles corresponding to the different qualification path phases/tracks.</a:t>
            </a:r>
          </a:p>
          <a:p>
            <a:pPr lvl="1"/>
            <a:r>
              <a:rPr lang="en-US" dirty="0"/>
              <a:t>Provide the trainee distribution for the different qualification path phases/tracks.</a:t>
            </a:r>
          </a:p>
          <a:p>
            <a:pPr lvl="1"/>
            <a:r>
              <a:rPr lang="en-US" dirty="0"/>
              <a:t>Give the target employment distribution across given job profiles.</a:t>
            </a:r>
          </a:p>
          <a:p>
            <a:pPr lvl="1"/>
            <a:r>
              <a:rPr lang="en-US" dirty="0"/>
              <a:t>Give the trainee and employment distribution across Egyptian governorates if applicable.</a:t>
            </a:r>
          </a:p>
          <a:p>
            <a:pPr lvl="1"/>
            <a:r>
              <a:rPr lang="en-US" dirty="0"/>
              <a:t>If Applicant represents a consortium, give employment distribution across consortium members.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A904D-EB6D-44D7-8A64-02B40C653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6466-760E-4F7D-B1EE-A58E54315D31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7230E-9AD8-4C2C-BDBA-848128396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7F7D21-FC7B-4B4A-AFCF-8588BF48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5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lvl="0" indent="-857250">
              <a:buFont typeface="+mj-lt"/>
              <a:buAutoNum type="romanUcPeriod" startAt="4"/>
            </a:pPr>
            <a:r>
              <a:rPr lang="en-US" b="1" dirty="0"/>
              <a:t>Implementation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995" y="1453486"/>
            <a:ext cx="11472530" cy="4351338"/>
          </a:xfrm>
        </p:spPr>
        <p:txBody>
          <a:bodyPr>
            <a:noAutofit/>
          </a:bodyPr>
          <a:lstStyle/>
          <a:p>
            <a:pPr lvl="0"/>
            <a:r>
              <a:rPr lang="en-US" sz="2200" dirty="0"/>
              <a:t>Describe the different lecturer profiles to be utilized in terms of qualifications, experience, and skills. </a:t>
            </a:r>
          </a:p>
          <a:p>
            <a:pPr lvl="0"/>
            <a:r>
              <a:rPr lang="en-US" sz="2200" dirty="0"/>
              <a:t>Indicate person-days of different lecturer profiles needed for qualification path tracks, and the expected local-foreign ratio for each profile. </a:t>
            </a:r>
          </a:p>
          <a:p>
            <a:pPr lvl="0"/>
            <a:r>
              <a:rPr lang="en-US" sz="2200" dirty="0"/>
              <a:t>Give number and type of needed content licenses. </a:t>
            </a:r>
          </a:p>
          <a:p>
            <a:pPr lvl="0"/>
            <a:r>
              <a:rPr lang="en-US" sz="2200" dirty="0"/>
              <a:t>Indicate number and type of software tools and hardware devices needed for qualification path tracks/modules and the corresponding tool/trainee ratio, and describe as well any extra software and hardware needed for implementation. </a:t>
            </a:r>
          </a:p>
          <a:p>
            <a:pPr lvl="0"/>
            <a:r>
              <a:rPr lang="en-US" sz="2200" dirty="0"/>
              <a:t>Provide the organization structure of the operation team, their profiles, and person-days of each. </a:t>
            </a:r>
          </a:p>
          <a:p>
            <a:pPr lvl="0"/>
            <a:r>
              <a:rPr lang="en-US" sz="2200" dirty="0"/>
              <a:t>Provide the classroom setup, giving number and size of needed classrooms, and describe their Egyptian governorate distribution if applicable. </a:t>
            </a:r>
          </a:p>
          <a:p>
            <a:pPr lvl="0"/>
            <a:r>
              <a:rPr lang="en-US" sz="2200" dirty="0"/>
              <a:t>Ensure stating proper justifications for all needed implementation resources.</a:t>
            </a:r>
          </a:p>
          <a:p>
            <a:pPr lvl="0"/>
            <a:r>
              <a:rPr lang="en-US" sz="2200" dirty="0"/>
              <a:t>model and additional options.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1EB48-BEB2-4A4F-A8D5-80A804F8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7D12-E8ED-4B76-B1C2-3E6785CCE85D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19129-CF46-43BD-B04C-FF15F8092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7AB40B-A516-49B8-A1B9-DEEBF537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9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lvl="0" indent="-857250">
              <a:buFont typeface="+mj-lt"/>
              <a:buAutoNum type="romanUcPeriod" startAt="5"/>
            </a:pPr>
            <a:r>
              <a:rPr lang="en-US" b="1" dirty="0"/>
              <a:t>Implementation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Describe and give the activities of any needed task as content development, tool purchasing, classroom and technical infrastructure setup, and so on. </a:t>
            </a:r>
          </a:p>
          <a:p>
            <a:pPr lvl="0"/>
            <a:r>
              <a:rPr lang="en-US" sz="2400" dirty="0"/>
              <a:t>If Applicant represents a consortium, indicate roles of consortium members for different tasks.</a:t>
            </a:r>
          </a:p>
          <a:p>
            <a:pPr lvl="0"/>
            <a:r>
              <a:rPr lang="en-US" sz="2400" dirty="0"/>
              <a:t>Give the support needed from ITIDA concerning classroom setup, if any.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5E790-820B-410B-814A-F61F4E87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23DC1-A7A1-4115-BF7C-D5EF15FE261F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C02B29-B9C5-490D-898C-49BADE411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08B52-C69A-4D9C-A680-1146E0C3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0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F3EDA-6F37-430A-92A8-DF73EAC0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+mj-lt"/>
              <a:buAutoNum type="romanUcPeriod" startAt="6"/>
            </a:pPr>
            <a:r>
              <a:rPr lang="en-US" dirty="0"/>
              <a:t>Implementation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9DDA6-D998-4E1C-A7E5-C48AF20A2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implementation timeline relative to starting date, indicating target starting and end dates and duration for each implementation task.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0CF3F-F943-4DCD-8BD5-FA9F39EF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DD53-D869-4C2F-952F-2E92D15C60E9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8411BB-AC6E-4615-8F19-672E7F11C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DD59B1-BE84-4589-ABE0-00DCE069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5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A53A0-58F5-4876-B7CA-F823B019E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01"/>
            <a:ext cx="10515600" cy="1325563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 startAt="7"/>
            </a:pPr>
            <a:r>
              <a:rPr lang="en-US" b="1" dirty="0"/>
              <a:t>Financial Quotation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CC8EE-9F9B-4BA5-B643-1467034A5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265" y="1066578"/>
            <a:ext cx="10515600" cy="2629417"/>
          </a:xfrm>
        </p:spPr>
        <p:txBody>
          <a:bodyPr>
            <a:normAutofit/>
          </a:bodyPr>
          <a:lstStyle/>
          <a:p>
            <a:pPr lvl="0"/>
            <a:r>
              <a:rPr lang="en-US" sz="2200" dirty="0"/>
              <a:t>Give the financial quotation of needed resources as lecturers, contents, tools, infrastructure, and so on. (deliver into tables)</a:t>
            </a:r>
          </a:p>
          <a:p>
            <a:pPr lvl="0"/>
            <a:r>
              <a:rPr lang="en-US" sz="2200" dirty="0"/>
              <a:t>Give the financial quotation for any additional item as trainee compensation.</a:t>
            </a:r>
          </a:p>
          <a:p>
            <a:pPr lvl="0"/>
            <a:r>
              <a:rPr lang="en-US" sz="2200" dirty="0"/>
              <a:t>State the cost in total and per trainee and/or per day whenever feasible.</a:t>
            </a:r>
          </a:p>
          <a:p>
            <a:pPr lvl="0"/>
            <a:r>
              <a:rPr lang="en-US" sz="2200" dirty="0"/>
              <a:t>Give financial quotations in EGP or USD as appropriate, whereas ITIDA funding is in EGP as per the exchange rate in effect at payment date.</a:t>
            </a:r>
          </a:p>
          <a:p>
            <a:pPr marL="68580" indent="0">
              <a:buNone/>
            </a:pPr>
            <a:endParaRPr lang="en-US" sz="22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ABF307-A4B3-4B89-A9C9-E21FD01C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DD53-D869-4C2F-952F-2E92D15C60E9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63F78A-F491-4ABC-8B9D-CAFAB830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5CB42D-01EC-48BC-8D45-A85ED603A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E558682-B70D-4B9E-9E6B-73B2DF932D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154774"/>
              </p:ext>
            </p:extLst>
          </p:nvPr>
        </p:nvGraphicFramePr>
        <p:xfrm>
          <a:off x="838200" y="3389630"/>
          <a:ext cx="10515603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91562">
                  <a:extLst>
                    <a:ext uri="{9D8B030D-6E8A-4147-A177-3AD203B41FA5}">
                      <a16:colId xmlns:a16="http://schemas.microsoft.com/office/drawing/2014/main" val="4070637604"/>
                    </a:ext>
                  </a:extLst>
                </a:gridCol>
                <a:gridCol w="1986225">
                  <a:extLst>
                    <a:ext uri="{9D8B030D-6E8A-4147-A177-3AD203B41FA5}">
                      <a16:colId xmlns:a16="http://schemas.microsoft.com/office/drawing/2014/main" val="1624212390"/>
                    </a:ext>
                  </a:extLst>
                </a:gridCol>
                <a:gridCol w="2009454">
                  <a:extLst>
                    <a:ext uri="{9D8B030D-6E8A-4147-A177-3AD203B41FA5}">
                      <a16:colId xmlns:a16="http://schemas.microsoft.com/office/drawing/2014/main" val="4054647988"/>
                    </a:ext>
                  </a:extLst>
                </a:gridCol>
                <a:gridCol w="2009454">
                  <a:extLst>
                    <a:ext uri="{9D8B030D-6E8A-4147-A177-3AD203B41FA5}">
                      <a16:colId xmlns:a16="http://schemas.microsoft.com/office/drawing/2014/main" val="3840156021"/>
                    </a:ext>
                  </a:extLst>
                </a:gridCol>
                <a:gridCol w="2009454">
                  <a:extLst>
                    <a:ext uri="{9D8B030D-6E8A-4147-A177-3AD203B41FA5}">
                      <a16:colId xmlns:a16="http://schemas.microsoft.com/office/drawing/2014/main" val="1028853109"/>
                    </a:ext>
                  </a:extLst>
                </a:gridCol>
                <a:gridCol w="2009454">
                  <a:extLst>
                    <a:ext uri="{9D8B030D-6E8A-4147-A177-3AD203B41FA5}">
                      <a16:colId xmlns:a16="http://schemas.microsoft.com/office/drawing/2014/main" val="18611488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Item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87" marR="76787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 Total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87" marR="76787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Trainee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87" marR="76787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Day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87" marR="76787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Remarks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87" marR="76787" marT="0" marB="0"/>
                </a:tc>
                <a:extLst>
                  <a:ext uri="{0D108BD9-81ED-4DB2-BD59-A6C34878D82A}">
                    <a16:rowId xmlns:a16="http://schemas.microsoft.com/office/drawing/2014/main" val="143674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extLst>
                  <a:ext uri="{0D108BD9-81ED-4DB2-BD59-A6C34878D82A}">
                    <a16:rowId xmlns:a16="http://schemas.microsoft.com/office/drawing/2014/main" val="2514468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extLst>
                  <a:ext uri="{0D108BD9-81ED-4DB2-BD59-A6C34878D82A}">
                    <a16:rowId xmlns:a16="http://schemas.microsoft.com/office/drawing/2014/main" val="3139502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extLst>
                  <a:ext uri="{0D108BD9-81ED-4DB2-BD59-A6C34878D82A}">
                    <a16:rowId xmlns:a16="http://schemas.microsoft.com/office/drawing/2014/main" val="2762597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extLst>
                  <a:ext uri="{0D108BD9-81ED-4DB2-BD59-A6C34878D82A}">
                    <a16:rowId xmlns:a16="http://schemas.microsoft.com/office/drawing/2014/main" val="689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extLst>
                  <a:ext uri="{0D108BD9-81ED-4DB2-BD59-A6C34878D82A}">
                    <a16:rowId xmlns:a16="http://schemas.microsoft.com/office/drawing/2014/main" val="45138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extLst>
                  <a:ext uri="{0D108BD9-81ED-4DB2-BD59-A6C34878D82A}">
                    <a16:rowId xmlns:a16="http://schemas.microsoft.com/office/drawing/2014/main" val="181762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2383" marR="10238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2383" marR="102383"/>
                </a:tc>
                <a:extLst>
                  <a:ext uri="{0D108BD9-81ED-4DB2-BD59-A6C34878D82A}">
                    <a16:rowId xmlns:a16="http://schemas.microsoft.com/office/drawing/2014/main" val="212578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85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74AF48DF6E754DB6740127A953993E" ma:contentTypeVersion="1" ma:contentTypeDescription="Create a new document." ma:contentTypeScope="" ma:versionID="20e86e6ac27656267aed2bbc71376a0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0f628a522287dae6cffdf536492cfa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64441C3-3C91-4787-8284-161025D02F48}"/>
</file>

<file path=customXml/itemProps2.xml><?xml version="1.0" encoding="utf-8"?>
<ds:datastoreItem xmlns:ds="http://schemas.openxmlformats.org/officeDocument/2006/customXml" ds:itemID="{57C87302-6CC6-415A-B01A-99C88A9FB53F}"/>
</file>

<file path=customXml/itemProps3.xml><?xml version="1.0" encoding="utf-8"?>
<ds:datastoreItem xmlns:ds="http://schemas.openxmlformats.org/officeDocument/2006/customXml" ds:itemID="{A8B223ED-380B-4CC3-813F-772F8B4D221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683</Words>
  <Application>Microsoft Office PowerPoint</Application>
  <PresentationFormat>Widescreen</PresentationFormat>
  <Paragraphs>96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Qualifying for Employment Program (Q4E)</vt:lpstr>
      <vt:lpstr>Applicant Profile</vt:lpstr>
      <vt:lpstr>Training Objectives</vt:lpstr>
      <vt:lpstr>Talent Qualification Path</vt:lpstr>
      <vt:lpstr>Training and Employment Distribution</vt:lpstr>
      <vt:lpstr>Implementation Resources</vt:lpstr>
      <vt:lpstr>Implementation Tasks</vt:lpstr>
      <vt:lpstr>Implementation Timeline</vt:lpstr>
      <vt:lpstr>Financial Quotation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Name</dc:title>
  <dc:creator>Haitham Mohsen Fouad</dc:creator>
  <cp:lastModifiedBy>Yasser AbdelBary</cp:lastModifiedBy>
  <cp:revision>11</cp:revision>
  <dcterms:created xsi:type="dcterms:W3CDTF">2023-03-26T15:21:05Z</dcterms:created>
  <dcterms:modified xsi:type="dcterms:W3CDTF">2023-03-27T09:47:01Z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0x0101001474AF48DF6E754DB6740127A953993E</vt:lpwstr>
  </property>
  <property fmtid="{D5CDD505-2E9C-101B-9397-08002B2CF9AE}" pid="3" name="Order">
    <vt:r8>74065800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